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7249EAC-63DA-4EA1-9EDE-03509E4BDD01}">
  <a:tblStyle styleId="{17249EAC-63DA-4EA1-9EDE-03509E4BDD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6ff1bdde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6ff1bdde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9298c6635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9298c6635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9298c6635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9298c6635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9298c6635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9298c6635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9298c6635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9298c6635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9298c6635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9298c6635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9298c6635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9298c6635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6ff1bdde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6ff1bdde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6ff1bdde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6ff1bdde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9298c6635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9298c6635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9298c6635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9298c6635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6ff1bdde7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6ff1bdde7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6ff1bdde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6ff1bdde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6ff1bdde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6ff1bdde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6ff1bdde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6ff1bdde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9298c6635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9298c6635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9298c6635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9298c6635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9298c6635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9298c663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9298c6635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9298c6635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6ff1bdde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6ff1bdde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9298c6635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9298c6635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9298c6635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9298c6635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ctrTitle"/>
          </p:nvPr>
        </p:nvSpPr>
        <p:spPr>
          <a:xfrm>
            <a:off x="685800" y="1597820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371600" y="2914650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/>
          <p:nvPr>
            <p:ph type="title"/>
          </p:nvPr>
        </p:nvSpPr>
        <p:spPr>
          <a:xfrm>
            <a:off x="457200" y="675085"/>
            <a:ext cx="82296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1" type="body"/>
          </p:nvPr>
        </p:nvSpPr>
        <p:spPr>
          <a:xfrm rot="5400000">
            <a:off x="3408150" y="-684000"/>
            <a:ext cx="23277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type="title"/>
          </p:nvPr>
        </p:nvSpPr>
        <p:spPr>
          <a:xfrm rot="5400000">
            <a:off x="5463750" y="1371630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" type="body"/>
          </p:nvPr>
        </p:nvSpPr>
        <p:spPr>
          <a:xfrm rot="5400000">
            <a:off x="1272750" y="-609570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45700" lIns="91425" spcFirstLastPara="1" rIns="91425" wrap="square" tIns="45700"/>
          <a:lstStyle>
            <a:lvl1pPr indent="-381000" lvl="0" marL="457200" rtl="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1pPr>
            <a:lvl2pPr indent="-381000" lvl="1" marL="914400" rtl="0">
              <a:spcBef>
                <a:spcPts val="480"/>
              </a:spcBef>
              <a:spcAft>
                <a:spcPts val="0"/>
              </a:spcAft>
              <a:buSzPts val="2400"/>
              <a:buChar char="–"/>
              <a:defRPr/>
            </a:lvl2pPr>
            <a:lvl3pPr indent="-342900" lvl="2" marL="1371600" rtl="0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17500" lvl="3" marL="1828800" rtl="0">
              <a:spcBef>
                <a:spcPts val="280"/>
              </a:spcBef>
              <a:spcAft>
                <a:spcPts val="0"/>
              </a:spcAft>
              <a:buSzPts val="1400"/>
              <a:buChar char="–"/>
              <a:defRPr/>
            </a:lvl4pPr>
            <a:lvl5pPr indent="-292100" lvl="4" marL="2286000" rtl="0">
              <a:spcBef>
                <a:spcPts val="200"/>
              </a:spcBef>
              <a:spcAft>
                <a:spcPts val="0"/>
              </a:spcAft>
              <a:buSzPts val="1000"/>
              <a:buChar char="»"/>
              <a:defRPr/>
            </a:lvl5pPr>
            <a:lvl6pPr indent="-355600" lvl="5" marL="27432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457200" y="675085"/>
            <a:ext cx="82296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57200" y="2266950"/>
            <a:ext cx="8229600" cy="23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2313" y="1035563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675085"/>
            <a:ext cx="82296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476377"/>
            <a:ext cx="4038600" cy="31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48200" y="1476377"/>
            <a:ext cx="4038600" cy="31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>
  <p:cSld name="Comparis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57203" y="650504"/>
            <a:ext cx="82296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645028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457200" y="675085"/>
            <a:ext cx="82296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457203" y="204787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1" type="body"/>
          </p:nvPr>
        </p:nvSpPr>
        <p:spPr>
          <a:xfrm>
            <a:off x="3575050" y="204789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6" name="Google Shape;56;p9"/>
          <p:cNvSpPr txBox="1"/>
          <p:nvPr>
            <p:ph idx="2" type="body"/>
          </p:nvPr>
        </p:nvSpPr>
        <p:spPr>
          <a:xfrm>
            <a:off x="457203" y="1076327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7" name="Google Shape;57;p9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4" name="Google Shape;64;p10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675085"/>
            <a:ext cx="82296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2266950"/>
            <a:ext cx="8229600" cy="23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" y="0"/>
            <a:ext cx="9152191" cy="4572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hyperlink" Target="https://arxiv.org/pdf/1608.00859.pdf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hyperlink" Target="https://arxiv.org/pdf/1705.07750.pdf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gif"/><Relationship Id="rId4" Type="http://schemas.openxmlformats.org/officeDocument/2006/relationships/image" Target="../media/image10.gif"/><Relationship Id="rId5" Type="http://schemas.openxmlformats.org/officeDocument/2006/relationships/image" Target="../media/image14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crcv.ucf.edu/data/UCF101.php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hyperlink" Target="https://arxiv.org/pdf/1412.0767.pdf" TargetMode="External"/><Relationship Id="rId6" Type="http://schemas.openxmlformats.org/officeDocument/2006/relationships/hyperlink" Target="https://arxiv.org/pdf/1412.0767.pdf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hyperlink" Target="https://arxiv.org/pdf/1705.07750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>
            <p:ph type="ctrTitle"/>
          </p:nvPr>
        </p:nvSpPr>
        <p:spPr>
          <a:xfrm>
            <a:off x="247650" y="1268525"/>
            <a:ext cx="8805300" cy="1102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Classification and </a:t>
            </a:r>
            <a:r>
              <a:rPr lang="en"/>
              <a:t>Action Recognition</a:t>
            </a:r>
            <a:endParaRPr/>
          </a:p>
        </p:txBody>
      </p:sp>
      <p:sp>
        <p:nvSpPr>
          <p:cNvPr id="89" name="Google Shape;89;p14"/>
          <p:cNvSpPr txBox="1"/>
          <p:nvPr>
            <p:ph idx="1" type="subTitle"/>
          </p:nvPr>
        </p:nvSpPr>
        <p:spPr>
          <a:xfrm>
            <a:off x="1371600" y="3143250"/>
            <a:ext cx="6400800" cy="1314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Ravindersingh Rajpal (rkrajpal@ncsu.edu)</a:t>
            </a:r>
            <a:endParaRPr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FNU Vivek (vvivek@ncsu.edu)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I3D</a:t>
            </a:r>
            <a:r>
              <a:rPr lang="en"/>
              <a:t> - Hyperparameters</a:t>
            </a:r>
            <a:endParaRPr/>
          </a:p>
        </p:txBody>
      </p:sp>
      <p:graphicFrame>
        <p:nvGraphicFramePr>
          <p:cNvPr id="150" name="Google Shape;150;p23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{17249EAC-63DA-4EA1-9EDE-03509E4BDD01}</a:tableStyleId>
              </a:tblPr>
              <a:tblGrid>
                <a:gridCol w="4709450"/>
                <a:gridCol w="25295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Hyperparameter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Value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Learning Rate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Dropout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Batch size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Number of frames per video for FRAME architecture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Number of flows per video for FLOW architecture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Optimization function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SGD(momentum=0.9)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Temporal Segment Networks</a:t>
            </a:r>
            <a:endParaRPr/>
          </a:p>
        </p:txBody>
      </p:sp>
      <p:sp>
        <p:nvSpPr>
          <p:cNvPr id="156" name="Google Shape;156;p2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"Temporal Segment Networks: Towards Good Practices for Deep Action Recognition", Wang et al., Aug 2016.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Sample clips (segments) sparsely across video aimed at long range temporal modeling.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Combine scores of temporal and spatial streams by averaging across snippets.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Fuse score of final spatial and temporal scores and average across all classes.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Use pre-trained weights for Inception modules (we used Keras implementation).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TSN - Architecture</a:t>
            </a:r>
            <a:endParaRPr/>
          </a:p>
        </p:txBody>
      </p:sp>
      <p:sp>
        <p:nvSpPr>
          <p:cNvPr id="162" name="Google Shape;162;p2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7219"/>
            <a:ext cx="9143999" cy="370741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5"/>
          <p:cNvSpPr txBox="1"/>
          <p:nvPr/>
        </p:nvSpPr>
        <p:spPr>
          <a:xfrm>
            <a:off x="5425175" y="4721675"/>
            <a:ext cx="35271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Source: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https://arxiv.org/pdf/1608.00859.pdf</a:t>
            </a:r>
            <a:endParaRPr sz="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TSN - Hyperparameters</a:t>
            </a:r>
            <a:endParaRPr/>
          </a:p>
        </p:txBody>
      </p:sp>
      <p:graphicFrame>
        <p:nvGraphicFramePr>
          <p:cNvPr id="170" name="Google Shape;170;p26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{17249EAC-63DA-4EA1-9EDE-03509E4BDD01}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Hyperparameter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Value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Learning Rate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0-44 epochs: 1e-3, 45-200: 2e-3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Dropout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Batch size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Number of frames per video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Number of flows per video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Optimization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function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Adam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DNN Architectures</a:t>
            </a:r>
            <a:endParaRPr/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625"/>
            <a:ext cx="8839199" cy="307005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 txBox="1"/>
          <p:nvPr/>
        </p:nvSpPr>
        <p:spPr>
          <a:xfrm>
            <a:off x="5241475" y="4665900"/>
            <a:ext cx="35271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Source: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https://arxiv.org/pdf/1705.07750.pdf</a:t>
            </a:r>
            <a:endParaRPr sz="800"/>
          </a:p>
        </p:txBody>
      </p:sp>
      <p:sp>
        <p:nvSpPr>
          <p:cNvPr id="178" name="Google Shape;178;p27"/>
          <p:cNvSpPr txBox="1"/>
          <p:nvPr/>
        </p:nvSpPr>
        <p:spPr>
          <a:xfrm>
            <a:off x="1653275" y="4188275"/>
            <a:ext cx="5082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DNN architectures. We implemented (b) and (e)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and Validation Graphs - C3D</a:t>
            </a:r>
            <a:endParaRPr/>
          </a:p>
        </p:txBody>
      </p:sp>
      <p:pic>
        <p:nvPicPr>
          <p:cNvPr id="184" name="Google Shape;184;p28"/>
          <p:cNvPicPr preferRelativeResize="0"/>
          <p:nvPr/>
        </p:nvPicPr>
        <p:blipFill rotWithShape="1">
          <a:blip r:embed="rId3">
            <a:alphaModFix/>
          </a:blip>
          <a:srcRect b="0" l="3237" r="8297" t="0"/>
          <a:stretch/>
        </p:blipFill>
        <p:spPr>
          <a:xfrm>
            <a:off x="311700" y="1320050"/>
            <a:ext cx="4354200" cy="369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8"/>
          <p:cNvPicPr preferRelativeResize="0"/>
          <p:nvPr/>
        </p:nvPicPr>
        <p:blipFill rotWithShape="1">
          <a:blip r:embed="rId4">
            <a:alphaModFix/>
          </a:blip>
          <a:srcRect b="0" l="4395" r="6446" t="0"/>
          <a:stretch/>
        </p:blipFill>
        <p:spPr>
          <a:xfrm>
            <a:off x="4898575" y="1375825"/>
            <a:ext cx="4139299" cy="36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8"/>
          <p:cNvSpPr txBox="1"/>
          <p:nvPr/>
        </p:nvSpPr>
        <p:spPr>
          <a:xfrm>
            <a:off x="3053400" y="1202150"/>
            <a:ext cx="30372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time 556 secs/epoch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Training and Validation Graphs - I3D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 rotWithShape="1">
          <a:blip r:embed="rId3">
            <a:alphaModFix/>
          </a:blip>
          <a:srcRect b="0" l="3229" r="8055" t="5267"/>
          <a:stretch/>
        </p:blipFill>
        <p:spPr>
          <a:xfrm>
            <a:off x="159300" y="1494075"/>
            <a:ext cx="4366426" cy="349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 rotWithShape="1">
          <a:blip r:embed="rId4">
            <a:alphaModFix/>
          </a:blip>
          <a:srcRect b="0" l="4527" r="8576" t="5660"/>
          <a:stretch/>
        </p:blipFill>
        <p:spPr>
          <a:xfrm>
            <a:off x="4825100" y="1486150"/>
            <a:ext cx="4127050" cy="349702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9"/>
          <p:cNvSpPr txBox="1"/>
          <p:nvPr/>
        </p:nvSpPr>
        <p:spPr>
          <a:xfrm>
            <a:off x="3053400" y="1202150"/>
            <a:ext cx="30372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Frames: Training time 628 secs/epoch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Training and Validation Graphs - I3D</a:t>
            </a:r>
            <a:endParaRPr/>
          </a:p>
        </p:txBody>
      </p:sp>
      <p:pic>
        <p:nvPicPr>
          <p:cNvPr id="200" name="Google Shape;200;p30"/>
          <p:cNvPicPr preferRelativeResize="0"/>
          <p:nvPr/>
        </p:nvPicPr>
        <p:blipFill rotWithShape="1">
          <a:blip r:embed="rId3">
            <a:alphaModFix/>
          </a:blip>
          <a:srcRect b="0" l="3174" r="3183" t="0"/>
          <a:stretch/>
        </p:blipFill>
        <p:spPr>
          <a:xfrm>
            <a:off x="159300" y="1494075"/>
            <a:ext cx="4366426" cy="349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0"/>
          <p:cNvPicPr preferRelativeResize="0"/>
          <p:nvPr/>
        </p:nvPicPr>
        <p:blipFill rotWithShape="1">
          <a:blip r:embed="rId4">
            <a:alphaModFix/>
          </a:blip>
          <a:srcRect b="0" l="5744" r="5744" t="0"/>
          <a:stretch/>
        </p:blipFill>
        <p:spPr>
          <a:xfrm>
            <a:off x="4825100" y="1486150"/>
            <a:ext cx="4127050" cy="349702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0"/>
          <p:cNvSpPr txBox="1"/>
          <p:nvPr/>
        </p:nvSpPr>
        <p:spPr>
          <a:xfrm>
            <a:off x="3053400" y="1202150"/>
            <a:ext cx="30372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Flows : Training time 2552 secs/epoch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Training and Validation Graphs - TSN</a:t>
            </a:r>
            <a:endParaRPr/>
          </a:p>
        </p:txBody>
      </p:sp>
      <p:pic>
        <p:nvPicPr>
          <p:cNvPr id="208" name="Google Shape;208;p31"/>
          <p:cNvPicPr preferRelativeResize="0"/>
          <p:nvPr/>
        </p:nvPicPr>
        <p:blipFill rotWithShape="1">
          <a:blip r:embed="rId3">
            <a:alphaModFix/>
          </a:blip>
          <a:srcRect b="0" l="3174" r="3183" t="0"/>
          <a:stretch/>
        </p:blipFill>
        <p:spPr>
          <a:xfrm>
            <a:off x="159300" y="1494075"/>
            <a:ext cx="4366426" cy="349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1"/>
          <p:cNvPicPr preferRelativeResize="0"/>
          <p:nvPr/>
        </p:nvPicPr>
        <p:blipFill rotWithShape="1">
          <a:blip r:embed="rId4">
            <a:alphaModFix/>
          </a:blip>
          <a:srcRect b="0" l="5744" r="5744" t="0"/>
          <a:stretch/>
        </p:blipFill>
        <p:spPr>
          <a:xfrm>
            <a:off x="4825100" y="1486150"/>
            <a:ext cx="4127050" cy="349702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1"/>
          <p:cNvSpPr txBox="1"/>
          <p:nvPr/>
        </p:nvSpPr>
        <p:spPr>
          <a:xfrm>
            <a:off x="3053400" y="1202150"/>
            <a:ext cx="30372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time 435 secs/epoch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graphicFrame>
        <p:nvGraphicFramePr>
          <p:cNvPr id="216" name="Google Shape;216;p32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{17249EAC-63DA-4EA1-9EDE-03509E4BDD01}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DNN Architecture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Test </a:t>
                      </a:r>
                      <a:r>
                        <a:rPr b="1" lang="en"/>
                        <a:t>Accuracy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C3D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83.2%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I3D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74.5%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TSN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38.1%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17" name="Google Shape;217;p32"/>
          <p:cNvSpPr txBox="1"/>
          <p:nvPr/>
        </p:nvSpPr>
        <p:spPr>
          <a:xfrm>
            <a:off x="4274000" y="3650800"/>
            <a:ext cx="39174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TSN was still undergoing training, after 200 epochs and 25 hours of training, we still see a rise in validation and training accuracy. Due to computational complexity and time constraints we decided to report the last achieved accuracy.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</a:t>
            </a:r>
            <a:endParaRPr/>
          </a:p>
        </p:txBody>
      </p:sp>
      <p:sp>
        <p:nvSpPr>
          <p:cNvPr id="95" name="Google Shape;95;p1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Introduction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Dataset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C3D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I3D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TSN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Results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Demo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Limitations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Future Work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223" name="Google Shape;2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893" y="1331450"/>
            <a:ext cx="2767699" cy="207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7775" y="1343700"/>
            <a:ext cx="2767699" cy="207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5825" y="1343700"/>
            <a:ext cx="2767699" cy="207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3"/>
          <p:cNvSpPr txBox="1"/>
          <p:nvPr/>
        </p:nvSpPr>
        <p:spPr>
          <a:xfrm>
            <a:off x="1616525" y="4004575"/>
            <a:ext cx="55599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C3D model sample predictions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232" name="Google Shape;232;p34"/>
          <p:cNvSpPr txBox="1"/>
          <p:nvPr>
            <p:ph idx="1" type="body"/>
          </p:nvPr>
        </p:nvSpPr>
        <p:spPr>
          <a:xfrm>
            <a:off x="311700" y="1149025"/>
            <a:ext cx="8520600" cy="335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48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C3D pre-trained architecture input required 112x112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" sz="2000"/>
              <a:t>224x224 frames were scaled down with a factor of 2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" sz="2000"/>
              <a:t>Long range temporal modelling still an issue.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I3D </a:t>
            </a:r>
            <a:r>
              <a:rPr lang="en" sz="2000"/>
              <a:t>model required to take average output of Flow and Frame models</a:t>
            </a:r>
            <a:r>
              <a:rPr lang="en" sz="2000"/>
              <a:t>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" sz="2000"/>
              <a:t>A simple average after taking argmax was reported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TSN had more than 300 million trainable params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" sz="2000"/>
              <a:t>Imagenet pre-trained weights were used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" sz="2000"/>
              <a:t>Model was trained for 25 hours for 200 epochs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" sz="2000"/>
              <a:t>Time and resource constraints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" sz="2000"/>
              <a:t>Increasing learning rate led to under-fitting</a:t>
            </a:r>
            <a:endParaRPr sz="20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 sz="2000"/>
              <a:t>Keras implementation flaw for BatchNormalization layer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38" name="Google Shape;238;p3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Train C3D and I3D model for more epochs to get even better validation accuracy.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Implement TSN in Pytorch that has no issue with BatchNormalization.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Train TSN with better learning rate for more epochs.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Compare results with publicly available split results.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/>
        </p:nvSpPr>
        <p:spPr>
          <a:xfrm>
            <a:off x="2094150" y="1861450"/>
            <a:ext cx="49476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 You!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01" name="Google Shape;101;p1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Activity Recognition on UCF-101 dataset.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Create 3 DNN architectures for video classification.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3D ConvNet (C3D) - 2014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Two-Stream Inflated 3D ConvNet (I3D) - 2017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Temporal Segment Networks (TSN)- 2016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Pre-trained weights are used to initialize the models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Training and Validation loss analysis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Metric used: Accuracy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311700" y="955825"/>
            <a:ext cx="8175000" cy="335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UCF-101 dataset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Action recognition data</a:t>
            </a:r>
            <a:r>
              <a:rPr lang="en"/>
              <a:t> set</a:t>
            </a:r>
            <a:r>
              <a:rPr lang="en"/>
              <a:t> of realistic action videos from YouTube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101 action categories, 13320 videos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25 video groups (4-7 videos of an action)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5 action categories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Human-Object Interaction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Body-Motion Only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Human-Human Interaction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Playing Musical Instruments 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Sports</a:t>
            </a:r>
            <a:endParaRPr/>
          </a:p>
        </p:txBody>
      </p:sp>
      <p:sp>
        <p:nvSpPr>
          <p:cNvPr id="108" name="Google Shape;108;p17"/>
          <p:cNvSpPr txBox="1"/>
          <p:nvPr/>
        </p:nvSpPr>
        <p:spPr>
          <a:xfrm>
            <a:off x="5633350" y="4761150"/>
            <a:ext cx="33309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https://www.crcv.ucf.edu/data/UCF101.php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ConvNet</a:t>
            </a:r>
            <a:endParaRPr/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“Learning Spatiotemporal Features with 3D Convolutional Networks”, Du Tran et al., Dec 2014.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Repurposing 3D convolutional networks as feature extractors.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Extensive search for best 3D convolutional kernel and architecture.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Using deconvolutional layers to interpret model decision.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Pre-trained weights are used to initialize the model and whole model is re-trained with a dense layer (softmax).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C3D - Architecture</a:t>
            </a:r>
            <a:endParaRPr/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875" y="3565200"/>
            <a:ext cx="8839203" cy="864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 rotWithShape="1">
          <a:blip r:embed="rId4">
            <a:alphaModFix/>
          </a:blip>
          <a:srcRect b="4567" l="0" r="0" t="6051"/>
          <a:stretch/>
        </p:blipFill>
        <p:spPr>
          <a:xfrm>
            <a:off x="152400" y="1446575"/>
            <a:ext cx="8839201" cy="112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2645225" y="2828925"/>
            <a:ext cx="40902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Difference between 2D and 3D covolution</a:t>
            </a:r>
            <a:endParaRPr/>
          </a:p>
        </p:txBody>
      </p:sp>
      <p:sp>
        <p:nvSpPr>
          <p:cNvPr id="123" name="Google Shape;123;p19"/>
          <p:cNvSpPr txBox="1"/>
          <p:nvPr/>
        </p:nvSpPr>
        <p:spPr>
          <a:xfrm>
            <a:off x="2721425" y="4429125"/>
            <a:ext cx="40902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C3D architecture</a:t>
            </a:r>
            <a:endParaRPr/>
          </a:p>
        </p:txBody>
      </p:sp>
      <p:sp>
        <p:nvSpPr>
          <p:cNvPr id="124" name="Google Shape;124;p19"/>
          <p:cNvSpPr txBox="1"/>
          <p:nvPr/>
        </p:nvSpPr>
        <p:spPr>
          <a:xfrm>
            <a:off x="5755825" y="4709425"/>
            <a:ext cx="3159600" cy="1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Source:</a:t>
            </a:r>
            <a:r>
              <a:rPr lang="en" sz="1100" u="sng">
                <a:solidFill>
                  <a:schemeClr val="hlink"/>
                </a:solidFill>
                <a:hlinkClick r:id="rId5"/>
              </a:rPr>
              <a:t>https://arxiv.org/pdf/1412.0767.pdf</a:t>
            </a:r>
            <a:endParaRPr sz="800"/>
          </a:p>
        </p:txBody>
      </p:sp>
      <p:sp>
        <p:nvSpPr>
          <p:cNvPr id="125" name="Google Shape;125;p19"/>
          <p:cNvSpPr txBox="1"/>
          <p:nvPr/>
        </p:nvSpPr>
        <p:spPr>
          <a:xfrm>
            <a:off x="5908225" y="3109225"/>
            <a:ext cx="3159600" cy="1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Source:</a:t>
            </a:r>
            <a:r>
              <a:rPr lang="en" sz="1100" u="sng">
                <a:solidFill>
                  <a:schemeClr val="hlink"/>
                </a:solidFill>
                <a:hlinkClick r:id="rId6"/>
              </a:rPr>
              <a:t>https://arxiv.org/pdf/1412.0767.pdf</a:t>
            </a:r>
            <a:endParaRPr sz="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3D - Hyperparameters</a:t>
            </a:r>
            <a:endParaRPr/>
          </a:p>
        </p:txBody>
      </p:sp>
      <p:graphicFrame>
        <p:nvGraphicFramePr>
          <p:cNvPr id="131" name="Google Shape;131;p20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{17249EAC-63DA-4EA1-9EDE-03509E4BDD01}</a:tableStyleId>
              </a:tblPr>
              <a:tblGrid>
                <a:gridCol w="4709450"/>
                <a:gridCol w="25295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Hyperparameter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Value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Learning Rate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Dropout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Batch size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Number of frames per video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Optimization function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SGD(momentum=0.9)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Two-Stream Inflated 3D ConvNet (I3D)</a:t>
            </a:r>
            <a:endParaRPr/>
          </a:p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“</a:t>
            </a:r>
            <a:r>
              <a:rPr lang="en"/>
              <a:t>Quo Vadis, Action Recognition? A New Model and the Kinetics Dataset”, Carreira et al., May 2017.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Combining 3D based models into two stream architecture leveraging pre-training.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Spatial stream input had frames stacked in time dimension.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Pre-trained weights are used to initialize the model and whole model is re-trained with a dense layer (softmax).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I3D - Architecture</a:t>
            </a:r>
            <a:endParaRPr/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625"/>
            <a:ext cx="8781826" cy="369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 txBox="1"/>
          <p:nvPr/>
        </p:nvSpPr>
        <p:spPr>
          <a:xfrm>
            <a:off x="5339450" y="4653650"/>
            <a:ext cx="3492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Source: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https://arxiv.org/pdf/1705.07750.pdf</a:t>
            </a:r>
            <a:endParaRPr sz="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CStateU-horizontal-left-logo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